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25198"/>
    <a:srgbClr val="3366FF"/>
    <a:srgbClr val="003300"/>
    <a:srgbClr val="000099"/>
    <a:srgbClr val="000058"/>
    <a:srgbClr val="422C16"/>
    <a:srgbClr val="0C788E"/>
    <a:srgbClr val="1C1C1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331" autoAdjust="0"/>
    <p:restoredTop sz="94652" autoAdjust="0"/>
  </p:normalViewPr>
  <p:slideViewPr>
    <p:cSldViewPr>
      <p:cViewPr varScale="1">
        <p:scale>
          <a:sx n="99" d="100"/>
          <a:sy n="99" d="100"/>
        </p:scale>
        <p:origin x="-157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3052D4-C66C-435E-BC9A-D3F1E51C435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4929C2-A4B8-4863-AC70-D82CDBCE98B9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18ABD2-A5BC-4FDA-ABE0-91D15D73824F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BA140E9-E660-4590-B6C2-A719B2378A04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501773-1AB3-4BB0-96AF-C5FB1DAE587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8421BE2-ED74-4852-8C4B-B4950E743E4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AEB847A-095C-40EA-B44B-5C20CA33B3A0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DDE57A-1F4B-4FAC-BB4E-974D31C144F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20F638-6613-4900-872E-26CDC0080C5D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6D35D4-3A54-4CC8-B844-A831AB9CE198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3E3EA4-A084-4EB9-B9DA-2843C575EC2B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131C2D86-0423-40B6-AE83-E1F2F137E395}" type="slidenum">
              <a:rPr lang="es-ES"/>
              <a:pPr>
                <a:defRPr/>
              </a:pPr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8" name="Rectangle 110"/>
          <p:cNvSpPr>
            <a:spLocks noGrp="1" noChangeArrowheads="1"/>
          </p:cNvSpPr>
          <p:nvPr>
            <p:ph type="ctrTitle"/>
          </p:nvPr>
        </p:nvSpPr>
        <p:spPr>
          <a:xfrm>
            <a:off x="71438" y="4972050"/>
            <a:ext cx="8964612" cy="544513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3600" b="1" dirty="0" smtClean="0">
                <a:solidFill>
                  <a:schemeClr val="bg1"/>
                </a:solidFill>
              </a:rPr>
              <a:t>Двоичная арифметика</a:t>
            </a:r>
            <a:r>
              <a:rPr lang="ru-RU" sz="3600" b="1" dirty="0" smtClean="0"/>
              <a:t/>
            </a:r>
            <a:br>
              <a:rPr lang="ru-RU" sz="3600" b="1" dirty="0" smtClean="0"/>
            </a:br>
            <a:r>
              <a:rPr lang="ru-RU" sz="3600" b="1" kern="1200" dirty="0" smtClean="0">
                <a:solidFill>
                  <a:schemeClr val="bg1"/>
                </a:solidFill>
                <a:ea typeface="+mn-ea"/>
              </a:rPr>
              <a:t/>
            </a:r>
            <a:br>
              <a:rPr lang="ru-RU" sz="3600" b="1" kern="1200" dirty="0" smtClean="0">
                <a:solidFill>
                  <a:schemeClr val="bg1"/>
                </a:solidFill>
                <a:ea typeface="+mn-ea"/>
              </a:rPr>
            </a:br>
            <a:endParaRPr lang="es-ES" sz="3600" b="1" kern="1200" dirty="0" smtClean="0">
              <a:solidFill>
                <a:schemeClr val="bg1"/>
              </a:solidFill>
              <a:ea typeface="+mn-ea"/>
            </a:endParaRPr>
          </a:p>
        </p:txBody>
      </p:sp>
      <p:sp>
        <p:nvSpPr>
          <p:cNvPr id="2051" name="Rectangle 119"/>
          <p:cNvSpPr>
            <a:spLocks noChangeArrowheads="1"/>
          </p:cNvSpPr>
          <p:nvPr/>
        </p:nvSpPr>
        <p:spPr bwMode="auto">
          <a:xfrm>
            <a:off x="3348038" y="6092825"/>
            <a:ext cx="5761037" cy="431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r>
              <a:rPr lang="ru-RU" sz="1400">
                <a:solidFill>
                  <a:schemeClr val="bg1"/>
                </a:solidFill>
              </a:rPr>
              <a:t>Орел И.Ю.</a:t>
            </a:r>
          </a:p>
          <a:p>
            <a:pPr algn="r"/>
            <a:r>
              <a:rPr lang="ru-RU" sz="1400">
                <a:solidFill>
                  <a:schemeClr val="bg1"/>
                </a:solidFill>
              </a:rPr>
              <a:t>МАОУ «Ягринская гимназия», г.Северодвинск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Box 13"/>
          <p:cNvSpPr txBox="1"/>
          <p:nvPr/>
        </p:nvSpPr>
        <p:spPr>
          <a:xfrm>
            <a:off x="1691680" y="548680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Сложение</a:t>
            </a:r>
            <a:endParaRPr lang="ru-RU" sz="44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95536" y="2276872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0 + 0 = 0</a:t>
            </a:r>
          </a:p>
          <a:p>
            <a:r>
              <a:rPr lang="ru-RU" sz="3200" b="1" dirty="0" smtClean="0"/>
              <a:t>0 + 1 = 1</a:t>
            </a:r>
          </a:p>
          <a:p>
            <a:r>
              <a:rPr lang="ru-RU" sz="3200" b="1" dirty="0" smtClean="0"/>
              <a:t>1 + 0 = 1</a:t>
            </a:r>
          </a:p>
          <a:p>
            <a:r>
              <a:rPr lang="ru-RU" sz="3200" b="1" dirty="0" smtClean="0"/>
              <a:t>1 + 1 = 10</a:t>
            </a:r>
            <a:endParaRPr lang="ru-RU" sz="3200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3851920" y="1700808"/>
            <a:ext cx="10951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1010</a:t>
            </a:r>
          </a:p>
          <a:p>
            <a:r>
              <a:rPr lang="ru-RU" sz="3200" b="1" dirty="0" smtClean="0"/>
              <a:t>1011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635896" y="270892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10101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21" name="Прямая соединительная линия 20"/>
          <p:cNvCxnSpPr/>
          <p:nvPr/>
        </p:nvCxnSpPr>
        <p:spPr>
          <a:xfrm>
            <a:off x="3635896" y="2708920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707904" y="202077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+</a:t>
            </a:r>
            <a:endParaRPr lang="ru-RU" sz="2000" b="1" dirty="0"/>
          </a:p>
        </p:txBody>
      </p:sp>
      <p:sp>
        <p:nvSpPr>
          <p:cNvPr id="27" name="Дуга 26"/>
          <p:cNvSpPr/>
          <p:nvPr/>
        </p:nvSpPr>
        <p:spPr>
          <a:xfrm>
            <a:off x="4211960" y="1628800"/>
            <a:ext cx="288032" cy="360040"/>
          </a:xfrm>
          <a:prstGeom prst="arc">
            <a:avLst>
              <a:gd name="adj1" fmla="val 10915116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5993003" y="1700808"/>
            <a:ext cx="1027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1111</a:t>
            </a:r>
          </a:p>
          <a:p>
            <a:pPr algn="r"/>
            <a:r>
              <a:rPr lang="ru-RU" sz="3200" b="1" dirty="0" smtClean="0"/>
              <a:t>111</a:t>
            </a:r>
          </a:p>
        </p:txBody>
      </p:sp>
      <p:cxnSp>
        <p:nvCxnSpPr>
          <p:cNvPr id="30" name="Прямая соединительная линия 29"/>
          <p:cNvCxnSpPr/>
          <p:nvPr/>
        </p:nvCxnSpPr>
        <p:spPr>
          <a:xfrm>
            <a:off x="5724128" y="2708920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5868144" y="202077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+</a:t>
            </a:r>
            <a:endParaRPr lang="ru-RU" sz="2000" b="1" dirty="0"/>
          </a:p>
        </p:txBody>
      </p:sp>
      <p:sp>
        <p:nvSpPr>
          <p:cNvPr id="32" name="TextBox 31"/>
          <p:cNvSpPr txBox="1"/>
          <p:nvPr/>
        </p:nvSpPr>
        <p:spPr>
          <a:xfrm>
            <a:off x="5724128" y="270892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10110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34" name="Дуга 33"/>
          <p:cNvSpPr/>
          <p:nvPr/>
        </p:nvSpPr>
        <p:spPr>
          <a:xfrm>
            <a:off x="6588224" y="1628800"/>
            <a:ext cx="216024" cy="360040"/>
          </a:xfrm>
          <a:prstGeom prst="arc">
            <a:avLst>
              <a:gd name="adj1" fmla="val 10915116"/>
              <a:gd name="adj2" fmla="val 0"/>
            </a:avLst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Дуга 35"/>
          <p:cNvSpPr/>
          <p:nvPr/>
        </p:nvSpPr>
        <p:spPr>
          <a:xfrm>
            <a:off x="6372200" y="1628800"/>
            <a:ext cx="216024" cy="360040"/>
          </a:xfrm>
          <a:prstGeom prst="arc">
            <a:avLst>
              <a:gd name="adj1" fmla="val 10915116"/>
              <a:gd name="adj2" fmla="val 0"/>
            </a:avLst>
          </a:prstGeom>
          <a:ln w="28575">
            <a:solidFill>
              <a:srgbClr val="7030A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8" name="Дуга 37"/>
          <p:cNvSpPr/>
          <p:nvPr/>
        </p:nvSpPr>
        <p:spPr>
          <a:xfrm>
            <a:off x="6156176" y="1628800"/>
            <a:ext cx="216024" cy="360040"/>
          </a:xfrm>
          <a:prstGeom prst="arc">
            <a:avLst>
              <a:gd name="adj1" fmla="val 10915116"/>
              <a:gd name="adj2" fmla="val 0"/>
            </a:avLst>
          </a:prstGeom>
          <a:ln w="28575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0" name="Дуга 39"/>
          <p:cNvSpPr/>
          <p:nvPr/>
        </p:nvSpPr>
        <p:spPr>
          <a:xfrm>
            <a:off x="5940152" y="1628800"/>
            <a:ext cx="216024" cy="360040"/>
          </a:xfrm>
          <a:prstGeom prst="arc">
            <a:avLst>
              <a:gd name="adj1" fmla="val 10915116"/>
              <a:gd name="adj2" fmla="val 0"/>
            </a:avLst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5" name="TextBox 44"/>
          <p:cNvSpPr txBox="1"/>
          <p:nvPr/>
        </p:nvSpPr>
        <p:spPr>
          <a:xfrm>
            <a:off x="6012160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6" name="TextBox 45"/>
          <p:cNvSpPr txBox="1"/>
          <p:nvPr/>
        </p:nvSpPr>
        <p:spPr>
          <a:xfrm>
            <a:off x="6228184" y="1340768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47" name="TextBox 46"/>
          <p:cNvSpPr txBox="1"/>
          <p:nvPr/>
        </p:nvSpPr>
        <p:spPr>
          <a:xfrm>
            <a:off x="6444208" y="133147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1</a:t>
            </a:r>
            <a:endParaRPr lang="ru-RU" dirty="0"/>
          </a:p>
        </p:txBody>
      </p:sp>
      <p:sp>
        <p:nvSpPr>
          <p:cNvPr id="50" name="Выгнутая вверх стрелка 49"/>
          <p:cNvSpPr/>
          <p:nvPr/>
        </p:nvSpPr>
        <p:spPr>
          <a:xfrm rot="16200000" flipH="1">
            <a:off x="5184068" y="2240868"/>
            <a:ext cx="1152128" cy="216024"/>
          </a:xfrm>
          <a:prstGeom prst="curvedDownArrow">
            <a:avLst/>
          </a:prstGeom>
          <a:solidFill>
            <a:srgbClr val="FF0000"/>
          </a:solidFill>
          <a:ln>
            <a:solidFill>
              <a:srgbClr val="3366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987824" y="4221088"/>
            <a:ext cx="439248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b="1" dirty="0" smtClean="0"/>
              <a:t>  101100 + 10011 =</a:t>
            </a:r>
          </a:p>
          <a:p>
            <a:pPr marL="342900" indent="-342900">
              <a:buAutoNum type="arabicParenR"/>
            </a:pPr>
            <a:r>
              <a:rPr lang="ru-RU" sz="2800" b="1" dirty="0" smtClean="0"/>
              <a:t>  111011 + 1001111 =</a:t>
            </a:r>
            <a:endParaRPr lang="ru-RU" sz="28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6444208" y="4149080"/>
            <a:ext cx="15121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111111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732240" y="4581128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10001010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TextBox 50"/>
          <p:cNvSpPr txBox="1"/>
          <p:nvPr/>
        </p:nvSpPr>
        <p:spPr>
          <a:xfrm>
            <a:off x="1691680" y="548680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Умножение</a:t>
            </a:r>
            <a:endParaRPr lang="ru-RU" sz="4400" b="1" dirty="0"/>
          </a:p>
        </p:txBody>
      </p:sp>
      <p:sp>
        <p:nvSpPr>
          <p:cNvPr id="52" name="TextBox 51"/>
          <p:cNvSpPr txBox="1"/>
          <p:nvPr/>
        </p:nvSpPr>
        <p:spPr>
          <a:xfrm>
            <a:off x="395536" y="2276872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0 * 0 = 0</a:t>
            </a:r>
          </a:p>
          <a:p>
            <a:r>
              <a:rPr lang="ru-RU" sz="3200" b="1" dirty="0" smtClean="0"/>
              <a:t>0 * 1 = 0</a:t>
            </a:r>
          </a:p>
          <a:p>
            <a:r>
              <a:rPr lang="ru-RU" sz="3200" b="1" dirty="0" smtClean="0"/>
              <a:t>1 * 0 = 0</a:t>
            </a:r>
          </a:p>
          <a:p>
            <a:r>
              <a:rPr lang="ru-RU" sz="3200" b="1" dirty="0" smtClean="0"/>
              <a:t>1 * 1 = 1</a:t>
            </a:r>
            <a:endParaRPr lang="ru-RU" sz="3200" b="1" dirty="0"/>
          </a:p>
        </p:txBody>
      </p:sp>
      <p:sp>
        <p:nvSpPr>
          <p:cNvPr id="53" name="TextBox 52"/>
          <p:cNvSpPr txBox="1"/>
          <p:nvPr/>
        </p:nvSpPr>
        <p:spPr>
          <a:xfrm>
            <a:off x="3851920" y="1700808"/>
            <a:ext cx="867545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101</a:t>
            </a:r>
          </a:p>
          <a:p>
            <a:r>
              <a:rPr lang="ru-RU" sz="3200" b="1" dirty="0" smtClean="0"/>
              <a:t>101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851920" y="2689756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55" name="Прямая соединительная линия 54"/>
          <p:cNvCxnSpPr/>
          <p:nvPr/>
        </p:nvCxnSpPr>
        <p:spPr>
          <a:xfrm>
            <a:off x="3635896" y="2708920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3707904" y="2020778"/>
            <a:ext cx="43204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/>
              <a:t>*</a:t>
            </a:r>
            <a:endParaRPr lang="ru-RU" sz="2800" b="1" dirty="0"/>
          </a:p>
        </p:txBody>
      </p:sp>
      <p:sp>
        <p:nvSpPr>
          <p:cNvPr id="58" name="TextBox 57"/>
          <p:cNvSpPr txBox="1"/>
          <p:nvPr/>
        </p:nvSpPr>
        <p:spPr>
          <a:xfrm>
            <a:off x="5993003" y="1700808"/>
            <a:ext cx="1027269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1111</a:t>
            </a:r>
          </a:p>
          <a:p>
            <a:pPr algn="r"/>
            <a:r>
              <a:rPr lang="ru-RU" sz="3200" b="1" dirty="0" smtClean="0"/>
              <a:t>111</a:t>
            </a:r>
          </a:p>
        </p:txBody>
      </p:sp>
      <p:cxnSp>
        <p:nvCxnSpPr>
          <p:cNvPr id="59" name="Прямая соединительная линия 58"/>
          <p:cNvCxnSpPr/>
          <p:nvPr/>
        </p:nvCxnSpPr>
        <p:spPr>
          <a:xfrm>
            <a:off x="5724128" y="2708920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5868144" y="202077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*</a:t>
            </a:r>
            <a:endParaRPr lang="ru-RU" sz="2000" b="1" dirty="0"/>
          </a:p>
        </p:txBody>
      </p:sp>
      <p:sp>
        <p:nvSpPr>
          <p:cNvPr id="65" name="TextBox 64"/>
          <p:cNvSpPr txBox="1"/>
          <p:nvPr/>
        </p:nvSpPr>
        <p:spPr>
          <a:xfrm>
            <a:off x="6228184" y="263691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635896" y="306896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000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77" name="TextBox 76"/>
          <p:cNvSpPr txBox="1"/>
          <p:nvPr/>
        </p:nvSpPr>
        <p:spPr>
          <a:xfrm>
            <a:off x="3419872" y="3429000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78" name="Прямая соединительная линия 77"/>
          <p:cNvCxnSpPr/>
          <p:nvPr/>
        </p:nvCxnSpPr>
        <p:spPr>
          <a:xfrm>
            <a:off x="3419872" y="3933056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9" name="TextBox 78"/>
          <p:cNvSpPr txBox="1"/>
          <p:nvPr/>
        </p:nvSpPr>
        <p:spPr>
          <a:xfrm>
            <a:off x="3275856" y="3172906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+</a:t>
            </a:r>
            <a:endParaRPr lang="ru-RU" sz="2000" b="1" dirty="0"/>
          </a:p>
        </p:txBody>
      </p:sp>
      <p:sp>
        <p:nvSpPr>
          <p:cNvPr id="80" name="TextBox 79"/>
          <p:cNvSpPr txBox="1"/>
          <p:nvPr/>
        </p:nvSpPr>
        <p:spPr>
          <a:xfrm>
            <a:off x="3419872" y="393305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11001</a:t>
            </a:r>
            <a:endParaRPr lang="ru-RU" sz="3200" b="1" dirty="0"/>
          </a:p>
        </p:txBody>
      </p:sp>
      <p:sp>
        <p:nvSpPr>
          <p:cNvPr id="81" name="TextBox 80"/>
          <p:cNvSpPr txBox="1"/>
          <p:nvPr/>
        </p:nvSpPr>
        <p:spPr>
          <a:xfrm>
            <a:off x="6012160" y="298824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5796136" y="334828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3" name="TextBox 82"/>
          <p:cNvSpPr txBox="1"/>
          <p:nvPr/>
        </p:nvSpPr>
        <p:spPr>
          <a:xfrm>
            <a:off x="5580112" y="3708321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84" name="Прямая соединительная линия 83"/>
          <p:cNvCxnSpPr/>
          <p:nvPr/>
        </p:nvCxnSpPr>
        <p:spPr>
          <a:xfrm>
            <a:off x="5580112" y="4221088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5364088" y="4149080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/>
              <a:t>1101001</a:t>
            </a:r>
            <a:endParaRPr lang="ru-RU" sz="32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2843808" y="5157192"/>
            <a:ext cx="29523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b="1" dirty="0" smtClean="0"/>
              <a:t>  1011 * 11 =</a:t>
            </a:r>
          </a:p>
          <a:p>
            <a:pPr marL="342900" indent="-342900">
              <a:buAutoNum type="arabicParenR"/>
            </a:pPr>
            <a:r>
              <a:rPr lang="ru-RU" sz="2800" b="1" dirty="0" smtClean="0"/>
              <a:t>  101 * 1001 =</a:t>
            </a:r>
            <a:endParaRPr lang="ru-RU" sz="2800" b="1" dirty="0"/>
          </a:p>
        </p:txBody>
      </p:sp>
      <p:sp>
        <p:nvSpPr>
          <p:cNvPr id="87" name="TextBox 86"/>
          <p:cNvSpPr txBox="1"/>
          <p:nvPr/>
        </p:nvSpPr>
        <p:spPr>
          <a:xfrm>
            <a:off x="5220072" y="5085184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100001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8" name="TextBox 87"/>
          <p:cNvSpPr txBox="1"/>
          <p:nvPr/>
        </p:nvSpPr>
        <p:spPr>
          <a:xfrm>
            <a:off x="5436096" y="5517232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101101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  <p:sp>
        <p:nvSpPr>
          <p:cNvPr id="89" name="TextBox 88"/>
          <p:cNvSpPr txBox="1"/>
          <p:nvPr/>
        </p:nvSpPr>
        <p:spPr>
          <a:xfrm>
            <a:off x="5508104" y="314096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+</a:t>
            </a:r>
            <a:endParaRPr lang="ru-RU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7" grpId="0"/>
      <p:bldP spid="8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51"/>
          <p:cNvSpPr txBox="1"/>
          <p:nvPr/>
        </p:nvSpPr>
        <p:spPr>
          <a:xfrm>
            <a:off x="5796136" y="147549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0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6012160" y="1475492"/>
            <a:ext cx="2880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1</a:t>
            </a:r>
            <a:endParaRPr lang="ru-RU" sz="1600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1691680" y="548680"/>
            <a:ext cx="583264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400" b="1" dirty="0" smtClean="0"/>
              <a:t>Вычитание</a:t>
            </a:r>
            <a:endParaRPr lang="ru-RU" sz="4400" b="1" dirty="0"/>
          </a:p>
        </p:txBody>
      </p:sp>
      <p:sp>
        <p:nvSpPr>
          <p:cNvPr id="56" name="TextBox 55"/>
          <p:cNvSpPr txBox="1"/>
          <p:nvPr/>
        </p:nvSpPr>
        <p:spPr>
          <a:xfrm>
            <a:off x="323528" y="2276872"/>
            <a:ext cx="2016224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3200" b="1" dirty="0" smtClean="0"/>
              <a:t>0 - 0 = 0</a:t>
            </a:r>
          </a:p>
          <a:p>
            <a:pPr algn="r"/>
            <a:r>
              <a:rPr lang="ru-RU" sz="3200" b="1" dirty="0" smtClean="0"/>
              <a:t>1 - 0 = 1</a:t>
            </a:r>
          </a:p>
          <a:p>
            <a:pPr algn="r"/>
            <a:r>
              <a:rPr lang="ru-RU" sz="3200" b="1" dirty="0" smtClean="0"/>
              <a:t>1 - 1 = 0</a:t>
            </a:r>
          </a:p>
          <a:p>
            <a:pPr algn="r"/>
            <a:r>
              <a:rPr lang="ru-RU" sz="3200" b="1" dirty="0" smtClean="0"/>
              <a:t>10 - </a:t>
            </a:r>
            <a:r>
              <a:rPr lang="ru-RU" sz="3200" b="1" dirty="0" smtClean="0"/>
              <a:t>1 = </a:t>
            </a:r>
            <a:r>
              <a:rPr lang="ru-RU" sz="3200" b="1" dirty="0" smtClean="0"/>
              <a:t>1</a:t>
            </a:r>
            <a:endParaRPr lang="ru-RU" sz="3200" b="1" dirty="0"/>
          </a:p>
        </p:txBody>
      </p:sp>
      <p:sp>
        <p:nvSpPr>
          <p:cNvPr id="57" name="TextBox 56"/>
          <p:cNvSpPr txBox="1"/>
          <p:nvPr/>
        </p:nvSpPr>
        <p:spPr>
          <a:xfrm>
            <a:off x="3851920" y="1700808"/>
            <a:ext cx="10951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1011</a:t>
            </a:r>
          </a:p>
          <a:p>
            <a:r>
              <a:rPr lang="ru-RU" sz="3200" b="1" dirty="0" smtClean="0"/>
              <a:t>1010</a:t>
            </a:r>
          </a:p>
        </p:txBody>
      </p:sp>
      <p:cxnSp>
        <p:nvCxnSpPr>
          <p:cNvPr id="58" name="Прямая соединительная линия 57"/>
          <p:cNvCxnSpPr/>
          <p:nvPr/>
        </p:nvCxnSpPr>
        <p:spPr>
          <a:xfrm>
            <a:off x="3635896" y="2708920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0" name="TextBox 59"/>
          <p:cNvSpPr txBox="1"/>
          <p:nvPr/>
        </p:nvSpPr>
        <p:spPr>
          <a:xfrm>
            <a:off x="3707904" y="2020778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-</a:t>
            </a:r>
            <a:endParaRPr lang="ru-RU" sz="2000" b="1" dirty="0"/>
          </a:p>
        </p:txBody>
      </p:sp>
      <p:sp>
        <p:nvSpPr>
          <p:cNvPr id="61" name="TextBox 60"/>
          <p:cNvSpPr txBox="1"/>
          <p:nvPr/>
        </p:nvSpPr>
        <p:spPr>
          <a:xfrm>
            <a:off x="3851920" y="263691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0001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cxnSp>
        <p:nvCxnSpPr>
          <p:cNvPr id="71" name="Прямая соединительная линия 70"/>
          <p:cNvCxnSpPr/>
          <p:nvPr/>
        </p:nvCxnSpPr>
        <p:spPr>
          <a:xfrm flipV="1">
            <a:off x="3923928" y="2924944"/>
            <a:ext cx="720080" cy="4356"/>
          </a:xfrm>
          <a:prstGeom prst="line">
            <a:avLst/>
          </a:prstGeom>
          <a:ln w="28575">
            <a:solidFill>
              <a:srgbClr val="0251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TextBox 71"/>
          <p:cNvSpPr txBox="1"/>
          <p:nvPr/>
        </p:nvSpPr>
        <p:spPr>
          <a:xfrm>
            <a:off x="5709076" y="1700808"/>
            <a:ext cx="1095172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1001</a:t>
            </a:r>
          </a:p>
          <a:p>
            <a:r>
              <a:rPr lang="ru-RU" sz="3200" b="1" dirty="0" smtClean="0"/>
              <a:t>  110</a:t>
            </a:r>
          </a:p>
        </p:txBody>
      </p:sp>
      <p:cxnSp>
        <p:nvCxnSpPr>
          <p:cNvPr id="75" name="Прямая соединительная линия 74"/>
          <p:cNvCxnSpPr/>
          <p:nvPr/>
        </p:nvCxnSpPr>
        <p:spPr>
          <a:xfrm>
            <a:off x="5436096" y="2676982"/>
            <a:ext cx="1368152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5508104" y="1988840"/>
            <a:ext cx="43204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smtClean="0"/>
              <a:t>-</a:t>
            </a:r>
            <a:endParaRPr lang="ru-RU" sz="2000" b="1" dirty="0"/>
          </a:p>
        </p:txBody>
      </p:sp>
      <p:sp>
        <p:nvSpPr>
          <p:cNvPr id="77" name="TextBox 76"/>
          <p:cNvSpPr txBox="1"/>
          <p:nvPr/>
        </p:nvSpPr>
        <p:spPr>
          <a:xfrm>
            <a:off x="5724128" y="2636912"/>
            <a:ext cx="13681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0011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6156176" y="1473133"/>
            <a:ext cx="519228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>
                <a:solidFill>
                  <a:srgbClr val="FF0000"/>
                </a:solidFill>
              </a:rPr>
              <a:t>10</a:t>
            </a:r>
            <a:endParaRPr lang="ru-RU" sz="1600" dirty="0">
              <a:solidFill>
                <a:srgbClr val="FF0000"/>
              </a:solidFill>
            </a:endParaRPr>
          </a:p>
        </p:txBody>
      </p:sp>
      <p:cxnSp>
        <p:nvCxnSpPr>
          <p:cNvPr id="83" name="Прямая соединительная линия 82"/>
          <p:cNvCxnSpPr/>
          <p:nvPr/>
        </p:nvCxnSpPr>
        <p:spPr>
          <a:xfrm flipV="1">
            <a:off x="5868144" y="2920588"/>
            <a:ext cx="360040" cy="4356"/>
          </a:xfrm>
          <a:prstGeom prst="line">
            <a:avLst/>
          </a:prstGeom>
          <a:ln w="28575">
            <a:solidFill>
              <a:srgbClr val="025198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TextBox 84"/>
          <p:cNvSpPr txBox="1"/>
          <p:nvPr/>
        </p:nvSpPr>
        <p:spPr>
          <a:xfrm>
            <a:off x="2915816" y="4725144"/>
            <a:ext cx="374441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arenR"/>
            </a:pPr>
            <a:r>
              <a:rPr lang="ru-RU" sz="2800" b="1" dirty="0" smtClean="0"/>
              <a:t>  1011 - 101 =</a:t>
            </a:r>
          </a:p>
          <a:p>
            <a:pPr marL="342900" indent="-342900">
              <a:buAutoNum type="arabicParenR"/>
            </a:pPr>
            <a:r>
              <a:rPr lang="ru-RU" sz="2800" b="1" dirty="0" smtClean="0"/>
              <a:t>  10001 - 1101 =</a:t>
            </a:r>
            <a:endParaRPr lang="ru-RU" sz="2800" b="1" dirty="0"/>
          </a:p>
        </p:txBody>
      </p:sp>
      <p:sp>
        <p:nvSpPr>
          <p:cNvPr id="86" name="TextBox 85"/>
          <p:cNvSpPr txBox="1"/>
          <p:nvPr/>
        </p:nvSpPr>
        <p:spPr>
          <a:xfrm>
            <a:off x="5580112" y="4653136"/>
            <a:ext cx="20162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110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5868144" y="5085184"/>
            <a:ext cx="244827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200" b="1" dirty="0" smtClean="0">
                <a:solidFill>
                  <a:srgbClr val="FF0000"/>
                </a:solidFill>
              </a:rPr>
              <a:t>100</a:t>
            </a:r>
            <a:endParaRPr lang="ru-RU" sz="32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6" grpId="0"/>
      <p:bldP spid="8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Box 11"/>
          <p:cNvSpPr txBox="1"/>
          <p:nvPr/>
        </p:nvSpPr>
        <p:spPr>
          <a:xfrm>
            <a:off x="467544" y="620688"/>
            <a:ext cx="82444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b="1" dirty="0" smtClean="0"/>
              <a:t>Выполнить  самостоятельно</a:t>
            </a:r>
            <a:endParaRPr lang="ru-RU" sz="4000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79512" y="2132856"/>
            <a:ext cx="403918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1 вариант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1) 110111 + 1110111 =</a:t>
            </a:r>
          </a:p>
          <a:p>
            <a:r>
              <a:rPr lang="ru-RU" sz="2800" b="1" dirty="0" smtClean="0"/>
              <a:t>2) 1001111 + 111001 =</a:t>
            </a:r>
          </a:p>
          <a:p>
            <a:r>
              <a:rPr lang="ru-RU" sz="2800" b="1" dirty="0" smtClean="0"/>
              <a:t>3) 100011 – 1110 =</a:t>
            </a:r>
          </a:p>
          <a:p>
            <a:r>
              <a:rPr lang="ru-RU" sz="2800" b="1" dirty="0" smtClean="0"/>
              <a:t>4) 1100110 – 1000111 =</a:t>
            </a:r>
          </a:p>
          <a:p>
            <a:r>
              <a:rPr lang="ru-RU" sz="2800" b="1" dirty="0" smtClean="0"/>
              <a:t>5) 10011 * 110 =</a:t>
            </a:r>
          </a:p>
          <a:p>
            <a:r>
              <a:rPr lang="ru-RU" sz="2800" b="1" dirty="0" smtClean="0"/>
              <a:t>6) 11011 * 1010 =</a:t>
            </a:r>
            <a:endParaRPr lang="ru-RU" sz="2800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0" y="2132856"/>
            <a:ext cx="4039183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i="1" dirty="0" smtClean="0">
                <a:solidFill>
                  <a:srgbClr val="FF0000"/>
                </a:solidFill>
              </a:rPr>
              <a:t>2 вариант</a:t>
            </a:r>
          </a:p>
          <a:p>
            <a:endParaRPr lang="ru-RU" sz="2800" b="1" dirty="0" smtClean="0"/>
          </a:p>
          <a:p>
            <a:r>
              <a:rPr lang="ru-RU" sz="2800" b="1" dirty="0" smtClean="0"/>
              <a:t>1) 110101 + 1010101 =</a:t>
            </a:r>
          </a:p>
          <a:p>
            <a:r>
              <a:rPr lang="ru-RU" sz="2800" b="1" dirty="0" smtClean="0"/>
              <a:t>2) 1101101 + 101011 =</a:t>
            </a:r>
          </a:p>
          <a:p>
            <a:r>
              <a:rPr lang="ru-RU" sz="2800" b="1" dirty="0" smtClean="0"/>
              <a:t>3) 101011 – 11010 =</a:t>
            </a:r>
          </a:p>
          <a:p>
            <a:r>
              <a:rPr lang="ru-RU" sz="2800" b="1" dirty="0" smtClean="0"/>
              <a:t>4) 1110110 – 1010111 =</a:t>
            </a:r>
          </a:p>
          <a:p>
            <a:r>
              <a:rPr lang="ru-RU" sz="2800" b="1" dirty="0" smtClean="0"/>
              <a:t>5) 11001 * 1011 =</a:t>
            </a:r>
          </a:p>
          <a:p>
            <a:r>
              <a:rPr lang="ru-RU" sz="2800" b="1" dirty="0" smtClean="0"/>
              <a:t>6) 10011 * 111 =</a:t>
            </a:r>
            <a:endParaRPr lang="ru-R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6215</TotalTime>
  <Words>228</Words>
  <Application>Microsoft Office PowerPoint</Application>
  <PresentationFormat>Экран (4:3)</PresentationFormat>
  <Paragraphs>86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Diseño predeterminado</vt:lpstr>
      <vt:lpstr>Двоичная арифметика  </vt:lpstr>
      <vt:lpstr>Слайд 2</vt:lpstr>
      <vt:lpstr>Слайд 3</vt:lpstr>
      <vt:lpstr>Слайд 4</vt:lpstr>
      <vt:lpstr>Слайд 5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Инна</cp:lastModifiedBy>
  <cp:revision>690</cp:revision>
  <dcterms:created xsi:type="dcterms:W3CDTF">2010-05-23T14:28:12Z</dcterms:created>
  <dcterms:modified xsi:type="dcterms:W3CDTF">2016-03-06T09:51:27Z</dcterms:modified>
</cp:coreProperties>
</file>