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5198"/>
    <a:srgbClr val="3366FF"/>
    <a:srgbClr val="003300"/>
    <a:srgbClr val="000099"/>
    <a:srgbClr val="000058"/>
    <a:srgbClr val="422C16"/>
    <a:srgbClr val="0C788E"/>
    <a:srgbClr val="1C1C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31" autoAdjust="0"/>
    <p:restoredTop sz="94652" autoAdjust="0"/>
  </p:normalViewPr>
  <p:slideViewPr>
    <p:cSldViewPr>
      <p:cViewPr varScale="1">
        <p:scale>
          <a:sx n="99" d="100"/>
          <a:sy n="99" d="100"/>
        </p:scale>
        <p:origin x="-15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052D4-C66C-435E-BC9A-D3F1E51C435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929C2-A4B8-4863-AC70-D82CDBCE98B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8ABD2-A5BC-4FDA-ABE0-91D15D73824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140E9-E660-4590-B6C2-A719B2378A0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01773-1AB3-4BB0-96AF-C5FB1DAE587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21BE2-ED74-4852-8C4B-B4950E743E4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B847A-095C-40EA-B44B-5C20CA33B3A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DE57A-1F4B-4FAC-BB4E-974D31C144F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0F638-6613-4900-872E-26CDC0080C5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D35D4-3A54-4CC8-B844-A831AB9CE19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E3EA4-A084-4EB9-B9DA-2843C575EC2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31C2D86-0423-40B6-AE83-E1F2F137E39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71438" y="4972050"/>
            <a:ext cx="8964612" cy="544513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600" b="1" dirty="0" smtClean="0">
                <a:solidFill>
                  <a:schemeClr val="bg1"/>
                </a:solidFill>
              </a:rPr>
              <a:t>Двоичная арифметика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kern="1200" dirty="0" smtClean="0">
                <a:solidFill>
                  <a:schemeClr val="bg1"/>
                </a:solidFill>
                <a:ea typeface="+mn-ea"/>
              </a:rPr>
              <a:t/>
            </a:r>
            <a:br>
              <a:rPr lang="ru-RU" sz="3600" b="1" kern="1200" dirty="0" smtClean="0">
                <a:solidFill>
                  <a:schemeClr val="bg1"/>
                </a:solidFill>
                <a:ea typeface="+mn-ea"/>
              </a:rPr>
            </a:br>
            <a:endParaRPr lang="es-ES" sz="3600" b="1" kern="1200" dirty="0" smtClean="0">
              <a:solidFill>
                <a:schemeClr val="bg1"/>
              </a:solidFill>
              <a:ea typeface="+mn-ea"/>
            </a:endParaRPr>
          </a:p>
        </p:txBody>
      </p:sp>
      <p:sp>
        <p:nvSpPr>
          <p:cNvPr id="2051" name="Rectangle 119"/>
          <p:cNvSpPr>
            <a:spLocks noChangeArrowheads="1"/>
          </p:cNvSpPr>
          <p:nvPr/>
        </p:nvSpPr>
        <p:spPr bwMode="auto">
          <a:xfrm>
            <a:off x="3348038" y="6092825"/>
            <a:ext cx="57610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1400">
                <a:solidFill>
                  <a:schemeClr val="bg1"/>
                </a:solidFill>
              </a:rPr>
              <a:t>Орел И.Ю.</a:t>
            </a:r>
          </a:p>
          <a:p>
            <a:pPr algn="r"/>
            <a:r>
              <a:rPr lang="ru-RU" sz="1400">
                <a:solidFill>
                  <a:schemeClr val="bg1"/>
                </a:solidFill>
              </a:rPr>
              <a:t>МАОУ «Ягринская гимназия», г.Северодвинск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691680" y="548680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Сложение</a:t>
            </a:r>
            <a:endParaRPr lang="ru-RU" sz="4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95536" y="2276872"/>
            <a:ext cx="20162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0 + 0 = 0</a:t>
            </a:r>
          </a:p>
          <a:p>
            <a:r>
              <a:rPr lang="ru-RU" sz="3200" b="1" dirty="0" smtClean="0"/>
              <a:t>0 + 1 = 1</a:t>
            </a:r>
          </a:p>
          <a:p>
            <a:r>
              <a:rPr lang="ru-RU" sz="3200" b="1" dirty="0" smtClean="0"/>
              <a:t>1 + 0 = 1</a:t>
            </a:r>
          </a:p>
          <a:p>
            <a:r>
              <a:rPr lang="ru-RU" sz="3200" b="1" dirty="0" smtClean="0"/>
              <a:t>1 + 1 = 10</a:t>
            </a:r>
            <a:endParaRPr lang="ru-RU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851920" y="1700808"/>
            <a:ext cx="10951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1010</a:t>
            </a:r>
          </a:p>
          <a:p>
            <a:r>
              <a:rPr lang="ru-RU" sz="3200" b="1" dirty="0" smtClean="0"/>
              <a:t>1011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5896" y="270892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10101</a:t>
            </a:r>
            <a:endParaRPr lang="ru-RU" sz="3200" b="1" dirty="0">
              <a:solidFill>
                <a:srgbClr val="FF0000"/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635896" y="2708920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707904" y="202077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+</a:t>
            </a:r>
            <a:endParaRPr lang="ru-RU" sz="2000" b="1" dirty="0"/>
          </a:p>
        </p:txBody>
      </p:sp>
      <p:sp>
        <p:nvSpPr>
          <p:cNvPr id="27" name="Дуга 26"/>
          <p:cNvSpPr/>
          <p:nvPr/>
        </p:nvSpPr>
        <p:spPr>
          <a:xfrm>
            <a:off x="4211960" y="1628800"/>
            <a:ext cx="288032" cy="360040"/>
          </a:xfrm>
          <a:prstGeom prst="arc">
            <a:avLst>
              <a:gd name="adj1" fmla="val 10915116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5993003" y="1700808"/>
            <a:ext cx="10272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1111</a:t>
            </a:r>
          </a:p>
          <a:p>
            <a:pPr algn="r"/>
            <a:r>
              <a:rPr lang="ru-RU" sz="3200" b="1" dirty="0" smtClean="0"/>
              <a:t>111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5724128" y="2708920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868144" y="202077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+</a:t>
            </a:r>
            <a:endParaRPr lang="ru-RU" sz="2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724128" y="270892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10110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4" name="Дуга 33"/>
          <p:cNvSpPr/>
          <p:nvPr/>
        </p:nvSpPr>
        <p:spPr>
          <a:xfrm>
            <a:off x="6588224" y="1628800"/>
            <a:ext cx="216024" cy="360040"/>
          </a:xfrm>
          <a:prstGeom prst="arc">
            <a:avLst>
              <a:gd name="adj1" fmla="val 10915116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уга 35"/>
          <p:cNvSpPr/>
          <p:nvPr/>
        </p:nvSpPr>
        <p:spPr>
          <a:xfrm>
            <a:off x="6372200" y="1628800"/>
            <a:ext cx="216024" cy="360040"/>
          </a:xfrm>
          <a:prstGeom prst="arc">
            <a:avLst>
              <a:gd name="adj1" fmla="val 10915116"/>
              <a:gd name="adj2" fmla="val 0"/>
            </a:avLst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уга 37"/>
          <p:cNvSpPr/>
          <p:nvPr/>
        </p:nvSpPr>
        <p:spPr>
          <a:xfrm>
            <a:off x="6156176" y="1628800"/>
            <a:ext cx="216024" cy="360040"/>
          </a:xfrm>
          <a:prstGeom prst="arc">
            <a:avLst>
              <a:gd name="adj1" fmla="val 10915116"/>
              <a:gd name="adj2" fmla="val 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Дуга 39"/>
          <p:cNvSpPr/>
          <p:nvPr/>
        </p:nvSpPr>
        <p:spPr>
          <a:xfrm>
            <a:off x="5940152" y="1628800"/>
            <a:ext cx="216024" cy="360040"/>
          </a:xfrm>
          <a:prstGeom prst="arc">
            <a:avLst>
              <a:gd name="adj1" fmla="val 10915116"/>
              <a:gd name="adj2" fmla="val 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6012160" y="13407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6228184" y="13407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6444208" y="13314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0" name="Выгнутая вверх стрелка 49"/>
          <p:cNvSpPr/>
          <p:nvPr/>
        </p:nvSpPr>
        <p:spPr>
          <a:xfrm rot="16200000" flipH="1">
            <a:off x="5184068" y="2240868"/>
            <a:ext cx="1152128" cy="216024"/>
          </a:xfrm>
          <a:prstGeom prst="curvedDownArrow">
            <a:avLst/>
          </a:prstGeom>
          <a:solidFill>
            <a:srgbClr val="FF0000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987824" y="4221088"/>
            <a:ext cx="4392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800" b="1" dirty="0" smtClean="0"/>
              <a:t>  101100 + 10011 =</a:t>
            </a:r>
          </a:p>
          <a:p>
            <a:pPr marL="342900" indent="-342900">
              <a:buAutoNum type="arabicParenR"/>
            </a:pPr>
            <a:r>
              <a:rPr lang="ru-RU" sz="2800" b="1" dirty="0" smtClean="0"/>
              <a:t>  111011 + 1001111 =</a:t>
            </a:r>
            <a:endParaRPr lang="ru-RU" sz="28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444208" y="4149080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111111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732240" y="4581128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10001010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1691680" y="548680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Умножение</a:t>
            </a:r>
            <a:endParaRPr lang="ru-RU" sz="44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395536" y="2276872"/>
            <a:ext cx="20162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0 * 0 = 0</a:t>
            </a:r>
          </a:p>
          <a:p>
            <a:r>
              <a:rPr lang="ru-RU" sz="3200" b="1" dirty="0" smtClean="0"/>
              <a:t>0 * 1 = 0</a:t>
            </a:r>
          </a:p>
          <a:p>
            <a:r>
              <a:rPr lang="ru-RU" sz="3200" b="1" dirty="0" smtClean="0"/>
              <a:t>1 * 0 = 0</a:t>
            </a:r>
          </a:p>
          <a:p>
            <a:r>
              <a:rPr lang="ru-RU" sz="3200" b="1" dirty="0" smtClean="0"/>
              <a:t>1 * 1 = 1</a:t>
            </a:r>
            <a:endParaRPr lang="ru-RU" sz="32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3851920" y="1700808"/>
            <a:ext cx="8675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101</a:t>
            </a:r>
          </a:p>
          <a:p>
            <a:r>
              <a:rPr lang="ru-RU" sz="3200" b="1" dirty="0" smtClean="0"/>
              <a:t>101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851920" y="2689756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101</a:t>
            </a:r>
            <a:endParaRPr lang="ru-RU" sz="3200" b="1" dirty="0">
              <a:solidFill>
                <a:srgbClr val="FF0000"/>
              </a:solidFill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3635896" y="2708920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707904" y="202077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*</a:t>
            </a:r>
            <a:endParaRPr lang="ru-RU" sz="28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5993003" y="1700808"/>
            <a:ext cx="10272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1111</a:t>
            </a:r>
          </a:p>
          <a:p>
            <a:pPr algn="r"/>
            <a:r>
              <a:rPr lang="ru-RU" sz="3200" b="1" dirty="0" smtClean="0"/>
              <a:t>111</a:t>
            </a: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5724128" y="2708920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868144" y="202077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*</a:t>
            </a:r>
            <a:endParaRPr lang="ru-RU" sz="20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6228184" y="263691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111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635896" y="306896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000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419872" y="342900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101</a:t>
            </a:r>
            <a:endParaRPr lang="ru-RU" sz="3200" b="1" dirty="0">
              <a:solidFill>
                <a:srgbClr val="FF0000"/>
              </a:solidFill>
            </a:endParaRP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3419872" y="3933056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275856" y="317290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+</a:t>
            </a:r>
            <a:endParaRPr lang="ru-RU" sz="2000" b="1" dirty="0"/>
          </a:p>
        </p:txBody>
      </p:sp>
      <p:sp>
        <p:nvSpPr>
          <p:cNvPr id="80" name="TextBox 79"/>
          <p:cNvSpPr txBox="1"/>
          <p:nvPr/>
        </p:nvSpPr>
        <p:spPr>
          <a:xfrm>
            <a:off x="3419872" y="3933056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11001</a:t>
            </a:r>
            <a:endParaRPr lang="ru-RU" sz="3200" b="1" dirty="0"/>
          </a:p>
        </p:txBody>
      </p:sp>
      <p:sp>
        <p:nvSpPr>
          <p:cNvPr id="81" name="TextBox 80"/>
          <p:cNvSpPr txBox="1"/>
          <p:nvPr/>
        </p:nvSpPr>
        <p:spPr>
          <a:xfrm>
            <a:off x="6012160" y="2988241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111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796136" y="3348281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111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580112" y="3708321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111</a:t>
            </a:r>
            <a:endParaRPr lang="ru-RU" sz="3200" b="1" dirty="0">
              <a:solidFill>
                <a:srgbClr val="FF0000"/>
              </a:solidFill>
            </a:endParaRPr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>
            <a:off x="5580112" y="4221088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364088" y="4149080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1101001</a:t>
            </a:r>
            <a:endParaRPr lang="ru-RU" sz="32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2843808" y="5157192"/>
            <a:ext cx="29523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800" b="1" dirty="0" smtClean="0"/>
              <a:t>  1011 * 11 =</a:t>
            </a:r>
          </a:p>
          <a:p>
            <a:pPr marL="342900" indent="-342900">
              <a:buAutoNum type="arabicParenR"/>
            </a:pPr>
            <a:r>
              <a:rPr lang="ru-RU" sz="2800" b="1" dirty="0" smtClean="0"/>
              <a:t>  101 * 1001 =</a:t>
            </a:r>
            <a:endParaRPr lang="ru-RU" sz="28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5220072" y="5085184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100001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436096" y="5517232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101101</a:t>
            </a:r>
            <a:endParaRPr lang="ru-RU" sz="3200" b="1" dirty="0" smtClean="0">
              <a:solidFill>
                <a:srgbClr val="FF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508104" y="314096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+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5796136" y="1475492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</a:rPr>
              <a:t>0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012160" y="1475492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</a:rPr>
              <a:t>1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691680" y="548680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Вычитание</a:t>
            </a:r>
            <a:endParaRPr lang="ru-RU" sz="44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23528" y="2276872"/>
            <a:ext cx="20162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/>
              <a:t>0 - 0 = 0</a:t>
            </a:r>
          </a:p>
          <a:p>
            <a:pPr algn="r"/>
            <a:r>
              <a:rPr lang="ru-RU" sz="3200" b="1" dirty="0" smtClean="0"/>
              <a:t>1 - 0 = 1</a:t>
            </a:r>
          </a:p>
          <a:p>
            <a:pPr algn="r"/>
            <a:r>
              <a:rPr lang="ru-RU" sz="3200" b="1" dirty="0" smtClean="0"/>
              <a:t>1 - 1 = 0</a:t>
            </a:r>
          </a:p>
          <a:p>
            <a:pPr algn="r"/>
            <a:r>
              <a:rPr lang="ru-RU" sz="3200" b="1" dirty="0" smtClean="0"/>
              <a:t>10 - </a:t>
            </a:r>
            <a:r>
              <a:rPr lang="ru-RU" sz="3200" b="1" dirty="0" smtClean="0"/>
              <a:t>1 = </a:t>
            </a:r>
            <a:r>
              <a:rPr lang="ru-RU" sz="3200" b="1" dirty="0" smtClean="0"/>
              <a:t>1</a:t>
            </a:r>
            <a:endParaRPr lang="ru-RU" sz="32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3851920" y="1700808"/>
            <a:ext cx="10951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1011</a:t>
            </a:r>
          </a:p>
          <a:p>
            <a:r>
              <a:rPr lang="ru-RU" sz="3200" b="1" dirty="0" smtClean="0"/>
              <a:t>1010</a:t>
            </a: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3635896" y="2708920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707904" y="202077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-</a:t>
            </a:r>
            <a:endParaRPr lang="ru-RU" sz="20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851920" y="263691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0001</a:t>
            </a:r>
            <a:endParaRPr lang="ru-RU" sz="3200" b="1" dirty="0">
              <a:solidFill>
                <a:srgbClr val="FF0000"/>
              </a:solidFill>
            </a:endParaRP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 flipV="1">
            <a:off x="3923928" y="2924944"/>
            <a:ext cx="720080" cy="4356"/>
          </a:xfrm>
          <a:prstGeom prst="line">
            <a:avLst/>
          </a:prstGeom>
          <a:ln w="28575">
            <a:solidFill>
              <a:srgbClr val="0251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709076" y="1700808"/>
            <a:ext cx="10951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1001</a:t>
            </a:r>
          </a:p>
          <a:p>
            <a:r>
              <a:rPr lang="ru-RU" sz="3200" b="1" dirty="0" smtClean="0"/>
              <a:t>  110</a:t>
            </a: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5436096" y="2676982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508104" y="198884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-</a:t>
            </a:r>
            <a:endParaRPr lang="ru-RU" sz="20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5724128" y="263691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0011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156176" y="1473133"/>
            <a:ext cx="5192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</a:rPr>
              <a:t>10</a:t>
            </a:r>
            <a:endParaRPr lang="ru-RU" sz="1600" dirty="0">
              <a:solidFill>
                <a:srgbClr val="FF0000"/>
              </a:solidFill>
            </a:endParaRPr>
          </a:p>
        </p:txBody>
      </p:sp>
      <p:cxnSp>
        <p:nvCxnSpPr>
          <p:cNvPr id="83" name="Прямая соединительная линия 82"/>
          <p:cNvCxnSpPr/>
          <p:nvPr/>
        </p:nvCxnSpPr>
        <p:spPr>
          <a:xfrm flipV="1">
            <a:off x="5868144" y="2920588"/>
            <a:ext cx="360040" cy="4356"/>
          </a:xfrm>
          <a:prstGeom prst="line">
            <a:avLst/>
          </a:prstGeom>
          <a:ln w="28575">
            <a:solidFill>
              <a:srgbClr val="0251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915816" y="4725144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800" b="1" dirty="0" smtClean="0"/>
              <a:t>  1011 - 101 =</a:t>
            </a:r>
          </a:p>
          <a:p>
            <a:pPr marL="342900" indent="-342900">
              <a:buAutoNum type="arabicParenR"/>
            </a:pPr>
            <a:r>
              <a:rPr lang="ru-RU" sz="2800" b="1" dirty="0" smtClean="0"/>
              <a:t>  10001 - 1101 =</a:t>
            </a:r>
            <a:endParaRPr lang="ru-RU" sz="28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5580112" y="4653136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110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868144" y="508518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100</a:t>
            </a:r>
            <a:endParaRPr lang="ru-RU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67544" y="620688"/>
            <a:ext cx="8244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Выполнить  самостоятельно</a:t>
            </a:r>
            <a:endParaRPr lang="ru-RU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79512" y="2132856"/>
            <a:ext cx="403918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1 вариант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1) 110111 + 1110111 =</a:t>
            </a:r>
          </a:p>
          <a:p>
            <a:r>
              <a:rPr lang="ru-RU" sz="2800" b="1" dirty="0" smtClean="0"/>
              <a:t>2) 1001111 + 111001 =</a:t>
            </a:r>
          </a:p>
          <a:p>
            <a:r>
              <a:rPr lang="ru-RU" sz="2800" b="1" dirty="0" smtClean="0"/>
              <a:t>3) 100011 – 1110 =</a:t>
            </a:r>
          </a:p>
          <a:p>
            <a:r>
              <a:rPr lang="ru-RU" sz="2800" b="1" dirty="0" smtClean="0"/>
              <a:t>4) 1100110 – 1000111 =</a:t>
            </a:r>
          </a:p>
          <a:p>
            <a:r>
              <a:rPr lang="ru-RU" sz="2800" b="1" dirty="0" smtClean="0"/>
              <a:t>5) 10011 * 110 =</a:t>
            </a:r>
          </a:p>
          <a:p>
            <a:r>
              <a:rPr lang="ru-RU" sz="2800" b="1" dirty="0" smtClean="0"/>
              <a:t>6) 11011 * 1010 =</a:t>
            </a:r>
            <a:endParaRPr lang="ru-RU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0" y="2132856"/>
            <a:ext cx="403918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2 вариант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1) 110101 + 1010101 =</a:t>
            </a:r>
          </a:p>
          <a:p>
            <a:r>
              <a:rPr lang="ru-RU" sz="2800" b="1" dirty="0" smtClean="0"/>
              <a:t>2) 1101101 + 101011 =</a:t>
            </a:r>
          </a:p>
          <a:p>
            <a:r>
              <a:rPr lang="ru-RU" sz="2800" b="1" dirty="0" smtClean="0"/>
              <a:t>3) 101011 – 11010 =</a:t>
            </a:r>
          </a:p>
          <a:p>
            <a:r>
              <a:rPr lang="ru-RU" sz="2800" b="1" dirty="0" smtClean="0"/>
              <a:t>4) 1110110 – 1010111 =</a:t>
            </a:r>
          </a:p>
          <a:p>
            <a:r>
              <a:rPr lang="ru-RU" sz="2800" b="1" dirty="0" smtClean="0"/>
              <a:t>5) 11001 * 1011 =</a:t>
            </a:r>
          </a:p>
          <a:p>
            <a:r>
              <a:rPr lang="ru-RU" sz="2800" b="1" dirty="0" smtClean="0"/>
              <a:t>6) 10011 * 111 =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6215</TotalTime>
  <Words>228</Words>
  <Application>Microsoft Office PowerPoint</Application>
  <PresentationFormat>Экран (4:3)</PresentationFormat>
  <Paragraphs>86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Diseño predeterminado</vt:lpstr>
      <vt:lpstr>Двоичная арифметика  </vt:lpstr>
      <vt:lpstr>Слайд 2</vt:lpstr>
      <vt:lpstr>Слайд 3</vt:lpstr>
      <vt:lpstr>Слайд 4</vt:lpstr>
      <vt:lpstr>Слайд 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Инна</cp:lastModifiedBy>
  <cp:revision>690</cp:revision>
  <dcterms:created xsi:type="dcterms:W3CDTF">2010-05-23T14:28:12Z</dcterms:created>
  <dcterms:modified xsi:type="dcterms:W3CDTF">2016-03-06T09:51:27Z</dcterms:modified>
</cp:coreProperties>
</file>